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4"/>
  </p:notesMasterIdLst>
  <p:sldIdLst>
    <p:sldId id="256" r:id="rId3"/>
    <p:sldId id="262" r:id="rId4"/>
    <p:sldId id="260" r:id="rId5"/>
    <p:sldId id="258" r:id="rId6"/>
    <p:sldId id="261" r:id="rId7"/>
    <p:sldId id="263" r:id="rId8"/>
    <p:sldId id="264" r:id="rId9"/>
    <p:sldId id="268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8537"/>
    <a:srgbClr val="929AA9"/>
    <a:srgbClr val="C2C11E"/>
    <a:srgbClr val="586D3D"/>
    <a:srgbClr val="B13607"/>
    <a:srgbClr val="4E0246"/>
    <a:srgbClr val="8C6F8D"/>
    <a:srgbClr val="879BA0"/>
    <a:srgbClr val="813C27"/>
    <a:srgbClr val="501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93" autoAdjust="0"/>
    <p:restoredTop sz="94648"/>
  </p:normalViewPr>
  <p:slideViewPr>
    <p:cSldViewPr snapToGrid="0">
      <p:cViewPr varScale="1">
        <p:scale>
          <a:sx n="107" d="100"/>
          <a:sy n="107" d="100"/>
        </p:scale>
        <p:origin x="168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5/6/25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484B8A-C600-6993-D500-C66F8438FE97}"/>
              </a:ext>
            </a:extLst>
          </p:cNvPr>
          <p:cNvSpPr/>
          <p:nvPr/>
        </p:nvSpPr>
        <p:spPr>
          <a:xfrm>
            <a:off x="1256428" y="1095884"/>
            <a:ext cx="2198748" cy="5304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854CE-3098-7BB7-1D7D-201AE0447F9D}"/>
              </a:ext>
            </a:extLst>
          </p:cNvPr>
          <p:cNvSpPr/>
          <p:nvPr/>
        </p:nvSpPr>
        <p:spPr>
          <a:xfrm>
            <a:off x="3607576" y="1095884"/>
            <a:ext cx="1829963" cy="5304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7B0FB7-B73C-B75D-D8A0-88CFE9925C83}"/>
              </a:ext>
            </a:extLst>
          </p:cNvPr>
          <p:cNvSpPr/>
          <p:nvPr/>
        </p:nvSpPr>
        <p:spPr>
          <a:xfrm>
            <a:off x="5565509" y="1095883"/>
            <a:ext cx="1065635" cy="53049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RasGEF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F53625-DCBC-B8A2-39F3-1E52B467482B}"/>
              </a:ext>
            </a:extLst>
          </p:cNvPr>
          <p:cNvSpPr/>
          <p:nvPr/>
        </p:nvSpPr>
        <p:spPr>
          <a:xfrm>
            <a:off x="6981319" y="1095883"/>
            <a:ext cx="1513527" cy="5304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ADF8E9-06FE-9A36-303C-65AF6CB38A47}"/>
              </a:ext>
            </a:extLst>
          </p:cNvPr>
          <p:cNvSpPr/>
          <p:nvPr/>
        </p:nvSpPr>
        <p:spPr>
          <a:xfrm>
            <a:off x="8710068" y="1095883"/>
            <a:ext cx="1983526" cy="530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 Phosphorylation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0AA406-6424-C1D9-96F6-EBE1D2AA86E7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455176" y="1361130"/>
            <a:ext cx="15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86ADC8-923A-4BC9-E956-B800000BA1A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37539" y="1361129"/>
            <a:ext cx="12797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DC5C5E-BD7D-C981-87E9-A769E4FF61A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631144" y="1361129"/>
            <a:ext cx="350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6FCC5D-A477-213F-4D56-A3F28E3FA6C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494846" y="1361129"/>
            <a:ext cx="2152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colorful lines and dots&#10;&#10;AI-generated content may be incorrect.">
            <a:extLst>
              <a:ext uri="{FF2B5EF4-FFF2-40B4-BE49-F238E27FC236}">
                <a16:creationId xmlns:a16="http://schemas.microsoft.com/office/drawing/2014/main" id="{C8E25B1E-02D7-52C0-8696-0E135FD1F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6" y="3702048"/>
            <a:ext cx="4893088" cy="2504913"/>
          </a:xfrm>
          <a:prstGeom prst="rect">
            <a:avLst/>
          </a:prstGeom>
        </p:spPr>
      </p:pic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1E1C7597-3C87-7C64-9803-EBAA0D895E64}"/>
              </a:ext>
            </a:extLst>
          </p:cNvPr>
          <p:cNvSpPr/>
          <p:nvPr/>
        </p:nvSpPr>
        <p:spPr>
          <a:xfrm>
            <a:off x="2017846" y="2573472"/>
            <a:ext cx="857396" cy="110286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 descr="A close-up of a chart&#10;&#10;AI-generated content may be incorrect.">
            <a:extLst>
              <a:ext uri="{FF2B5EF4-FFF2-40B4-BE49-F238E27FC236}">
                <a16:creationId xmlns:a16="http://schemas.microsoft.com/office/drawing/2014/main" id="{3EC5E0C4-1A90-BD09-71EC-CC5D3DFEF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419" y="3674130"/>
            <a:ext cx="5162175" cy="2504911"/>
          </a:xfrm>
          <a:prstGeom prst="rect">
            <a:avLst/>
          </a:prstGeom>
        </p:spPr>
      </p:pic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A6FCE2A9-E454-FCAE-F2F9-3D05F797A520}"/>
              </a:ext>
            </a:extLst>
          </p:cNvPr>
          <p:cNvSpPr/>
          <p:nvPr/>
        </p:nvSpPr>
        <p:spPr>
          <a:xfrm>
            <a:off x="9273133" y="2529387"/>
            <a:ext cx="857396" cy="110286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298D91-7FAF-DCBC-CDA5-11D0487F5AAB}"/>
              </a:ext>
            </a:extLst>
          </p:cNvPr>
          <p:cNvSpPr txBox="1"/>
          <p:nvPr/>
        </p:nvSpPr>
        <p:spPr>
          <a:xfrm>
            <a:off x="935342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274E6F-27B6-DD78-80B9-3835F6E6637D}"/>
              </a:ext>
            </a:extLst>
          </p:cNvPr>
          <p:cNvSpPr txBox="1"/>
          <p:nvPr/>
        </p:nvSpPr>
        <p:spPr>
          <a:xfrm>
            <a:off x="3182369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439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BC1ED6-6466-F1D0-49F6-59A6A23DC79E}"/>
              </a:ext>
            </a:extLst>
          </p:cNvPr>
          <p:cNvSpPr txBox="1"/>
          <p:nvPr/>
        </p:nvSpPr>
        <p:spPr>
          <a:xfrm>
            <a:off x="3531376" y="1670156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523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331A0E-362D-69B4-350F-3976BC4CE394}"/>
              </a:ext>
            </a:extLst>
          </p:cNvPr>
          <p:cNvSpPr txBox="1"/>
          <p:nvPr/>
        </p:nvSpPr>
        <p:spPr>
          <a:xfrm>
            <a:off x="5147862" y="165777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DC41E8-175C-A7A2-CF5E-BE8700827388}"/>
              </a:ext>
            </a:extLst>
          </p:cNvPr>
          <p:cNvSpPr txBox="1"/>
          <p:nvPr/>
        </p:nvSpPr>
        <p:spPr>
          <a:xfrm>
            <a:off x="5437538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C27BDE-9C79-8E3A-BABE-4FC86600EB56}"/>
              </a:ext>
            </a:extLst>
          </p:cNvPr>
          <p:cNvSpPr txBox="1"/>
          <p:nvPr/>
        </p:nvSpPr>
        <p:spPr>
          <a:xfrm>
            <a:off x="6367066" y="822378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857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823245-CCB0-669D-E49C-219F4C2BFB8C}"/>
              </a:ext>
            </a:extLst>
          </p:cNvPr>
          <p:cNvSpPr txBox="1"/>
          <p:nvPr/>
        </p:nvSpPr>
        <p:spPr>
          <a:xfrm>
            <a:off x="6981319" y="165111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926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A058A6-80DB-D400-5CC3-C3E03ACE7706}"/>
              </a:ext>
            </a:extLst>
          </p:cNvPr>
          <p:cNvSpPr txBox="1"/>
          <p:nvPr/>
        </p:nvSpPr>
        <p:spPr>
          <a:xfrm>
            <a:off x="8205169" y="1648264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992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337D83-2E2E-663A-F2AC-CDE08B857C7E}"/>
              </a:ext>
            </a:extLst>
          </p:cNvPr>
          <p:cNvSpPr txBox="1"/>
          <p:nvPr/>
        </p:nvSpPr>
        <p:spPr>
          <a:xfrm>
            <a:off x="8602457" y="823652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1084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C00F81-3C0E-3391-2B1A-83A5066848C1}"/>
              </a:ext>
            </a:extLst>
          </p:cNvPr>
          <p:cNvSpPr txBox="1"/>
          <p:nvPr/>
        </p:nvSpPr>
        <p:spPr>
          <a:xfrm>
            <a:off x="10329463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1190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75F7EE-9237-8B41-41B6-07D516B61542}"/>
              </a:ext>
            </a:extLst>
          </p:cNvPr>
          <p:cNvSpPr/>
          <p:nvPr/>
        </p:nvSpPr>
        <p:spPr>
          <a:xfrm>
            <a:off x="1204077" y="2004267"/>
            <a:ext cx="7238418" cy="5304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ARM-Repeats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855964-B576-078D-6B51-CE48BA31A4C9}"/>
              </a:ext>
            </a:extLst>
          </p:cNvPr>
          <p:cNvSpPr txBox="1"/>
          <p:nvPr/>
        </p:nvSpPr>
        <p:spPr>
          <a:xfrm>
            <a:off x="4350962" y="57574"/>
            <a:ext cx="3023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RICTOR Domain Diagram </a:t>
            </a:r>
            <a:r>
              <a:rPr lang="en-US" dirty="0" err="1"/>
              <a:t>H.Sapiens</a:t>
            </a:r>
            <a:r>
              <a:rPr lang="en-US" dirty="0"/>
              <a:t> Reference</a:t>
            </a:r>
          </a:p>
        </p:txBody>
      </p:sp>
    </p:spTree>
    <p:extLst>
      <p:ext uri="{BB962C8B-B14F-4D97-AF65-F5344CB8AC3E}">
        <p14:creationId xmlns:p14="http://schemas.microsoft.com/office/powerpoint/2010/main" val="12631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5939C59-C40F-D558-B57D-301FD33DE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7" y="1550823"/>
            <a:ext cx="4473120" cy="3212418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D27B7F3-42A3-ED65-C793-DA5E86991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998" y="1550823"/>
            <a:ext cx="7275131" cy="302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84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1040046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stCxn id="106" idx="3"/>
              <a:endCxn id="108" idx="2"/>
            </p:cNvCxnSpPr>
            <p:nvPr/>
          </p:nvCxnSpPr>
          <p:spPr>
            <a:xfrm>
              <a:off x="2115133" y="4319133"/>
              <a:ext cx="116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stCxn id="109" idx="2"/>
              <a:endCxn id="108" idx="1"/>
            </p:cNvCxnSpPr>
            <p:nvPr/>
          </p:nvCxnSpPr>
          <p:spPr>
            <a:xfrm flipH="1">
              <a:off x="4052900" y="2778633"/>
              <a:ext cx="9200" cy="949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 for missing components with low c scores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Discern Patterns of component loss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Genome information from NCBI/JGI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3090684" y="3727933"/>
              <a:ext cx="1924633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+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stCxn id="108" idx="5"/>
              <a:endCxn id="110" idx="1"/>
            </p:cNvCxnSpPr>
            <p:nvPr/>
          </p:nvCxnSpPr>
          <p:spPr>
            <a:xfrm rot="10800000" flipH="1">
              <a:off x="4822853" y="2180733"/>
              <a:ext cx="1278000" cy="2138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stCxn id="108" idx="1"/>
              <a:endCxn id="109" idx="2"/>
            </p:cNvCxnSpPr>
            <p:nvPr/>
          </p:nvCxnSpPr>
          <p:spPr>
            <a:xfrm rot="10800000" flipH="1">
              <a:off x="4053000" y="2778733"/>
              <a:ext cx="9200" cy="949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stCxn id="115" idx="0"/>
              <a:endCxn id="108" idx="4"/>
            </p:cNvCxnSpPr>
            <p:nvPr/>
          </p:nvCxnSpPr>
          <p:spPr>
            <a:xfrm rot="10800000">
              <a:off x="4052933" y="4910400"/>
              <a:ext cx="9200" cy="725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stCxn id="121" idx="5"/>
              <a:endCxn id="113" idx="2"/>
            </p:cNvCxnSpPr>
            <p:nvPr/>
          </p:nvCxnSpPr>
          <p:spPr>
            <a:xfrm rot="10800000" flipH="1">
              <a:off x="7418827" y="2725933"/>
              <a:ext cx="2467600" cy="159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7" y="3721333"/>
              <a:ext cx="1668400" cy="11956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Graphs/Tables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stCxn id="108" idx="5"/>
              <a:endCxn id="121" idx="2"/>
            </p:cNvCxnSpPr>
            <p:nvPr/>
          </p:nvCxnSpPr>
          <p:spPr>
            <a:xfrm>
              <a:off x="4822853" y="4319133"/>
              <a:ext cx="126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3CB1DE-EF06-ACC7-4D09-CFC51B3E6043}"/>
              </a:ext>
            </a:extLst>
          </p:cNvPr>
          <p:cNvSpPr/>
          <p:nvPr/>
        </p:nvSpPr>
        <p:spPr>
          <a:xfrm>
            <a:off x="1256428" y="1095884"/>
            <a:ext cx="2198748" cy="5304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DF8171-AB72-05E7-2940-C09CD29DAF43}"/>
              </a:ext>
            </a:extLst>
          </p:cNvPr>
          <p:cNvSpPr/>
          <p:nvPr/>
        </p:nvSpPr>
        <p:spPr>
          <a:xfrm>
            <a:off x="3607576" y="1095884"/>
            <a:ext cx="1829963" cy="5304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07087A-CD99-12F2-BB6D-6E7B87298412}"/>
              </a:ext>
            </a:extLst>
          </p:cNvPr>
          <p:cNvSpPr/>
          <p:nvPr/>
        </p:nvSpPr>
        <p:spPr>
          <a:xfrm>
            <a:off x="5565509" y="1095883"/>
            <a:ext cx="1065635" cy="53049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RasGEF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58C175-5748-1F70-2847-31F107D67157}"/>
              </a:ext>
            </a:extLst>
          </p:cNvPr>
          <p:cNvSpPr/>
          <p:nvPr/>
        </p:nvSpPr>
        <p:spPr>
          <a:xfrm>
            <a:off x="6981319" y="1095883"/>
            <a:ext cx="1513527" cy="5304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7EF4F2-1A32-43AA-54AD-C73802046323}"/>
              </a:ext>
            </a:extLst>
          </p:cNvPr>
          <p:cNvSpPr/>
          <p:nvPr/>
        </p:nvSpPr>
        <p:spPr>
          <a:xfrm>
            <a:off x="8710068" y="1095883"/>
            <a:ext cx="1983526" cy="530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 Phosphorylation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5EB210-ABC4-31F4-FC1E-52F30FF93D2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455176" y="1361130"/>
            <a:ext cx="15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FAE0BB-8FB1-11CD-408B-05539251B7C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37539" y="1361129"/>
            <a:ext cx="12797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18B384-A5F4-06E3-47E6-C456D26EB46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631144" y="1361129"/>
            <a:ext cx="350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67DCEA-348F-8CBF-069E-C57E3729F04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494846" y="1361129"/>
            <a:ext cx="2152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965F8A2-0346-C05A-6D00-16C9F0DF6890}"/>
              </a:ext>
            </a:extLst>
          </p:cNvPr>
          <p:cNvSpPr txBox="1"/>
          <p:nvPr/>
        </p:nvSpPr>
        <p:spPr>
          <a:xfrm>
            <a:off x="935342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6B1C6B-A3D0-9AB4-D0A2-69EB974D4137}"/>
              </a:ext>
            </a:extLst>
          </p:cNvPr>
          <p:cNvSpPr txBox="1"/>
          <p:nvPr/>
        </p:nvSpPr>
        <p:spPr>
          <a:xfrm>
            <a:off x="3182369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439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DEF2BD-61EA-F375-8DAF-A4061933A035}"/>
              </a:ext>
            </a:extLst>
          </p:cNvPr>
          <p:cNvSpPr txBox="1"/>
          <p:nvPr/>
        </p:nvSpPr>
        <p:spPr>
          <a:xfrm>
            <a:off x="3531376" y="1670156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523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F83927-56A1-92A5-B647-874C082F1D78}"/>
              </a:ext>
            </a:extLst>
          </p:cNvPr>
          <p:cNvSpPr txBox="1"/>
          <p:nvPr/>
        </p:nvSpPr>
        <p:spPr>
          <a:xfrm>
            <a:off x="5147862" y="165777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85A962-DBBF-0D79-0B40-5EEC29D94E22}"/>
              </a:ext>
            </a:extLst>
          </p:cNvPr>
          <p:cNvSpPr txBox="1"/>
          <p:nvPr/>
        </p:nvSpPr>
        <p:spPr>
          <a:xfrm>
            <a:off x="5437538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12F2F2-1178-6C69-5BBE-218697C9CDB7}"/>
              </a:ext>
            </a:extLst>
          </p:cNvPr>
          <p:cNvSpPr txBox="1"/>
          <p:nvPr/>
        </p:nvSpPr>
        <p:spPr>
          <a:xfrm>
            <a:off x="6367066" y="822378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857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8A00FE-9C49-6DD7-7A6D-C9B3BE61D09A}"/>
              </a:ext>
            </a:extLst>
          </p:cNvPr>
          <p:cNvSpPr txBox="1"/>
          <p:nvPr/>
        </p:nvSpPr>
        <p:spPr>
          <a:xfrm>
            <a:off x="6981319" y="165111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926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1C3F5F-DAC9-42E3-C2BD-92402730F74B}"/>
              </a:ext>
            </a:extLst>
          </p:cNvPr>
          <p:cNvSpPr txBox="1"/>
          <p:nvPr/>
        </p:nvSpPr>
        <p:spPr>
          <a:xfrm>
            <a:off x="8205169" y="1648264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992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799B7F-7414-6F22-506A-D4D4EBF24503}"/>
              </a:ext>
            </a:extLst>
          </p:cNvPr>
          <p:cNvSpPr txBox="1"/>
          <p:nvPr/>
        </p:nvSpPr>
        <p:spPr>
          <a:xfrm>
            <a:off x="8602457" y="823652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1084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B03541-F889-486E-1180-5351EB7288A1}"/>
              </a:ext>
            </a:extLst>
          </p:cNvPr>
          <p:cNvSpPr txBox="1"/>
          <p:nvPr/>
        </p:nvSpPr>
        <p:spPr>
          <a:xfrm>
            <a:off x="10329463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1190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9186BA-BBEB-A683-E301-D360B070EAC1}"/>
              </a:ext>
            </a:extLst>
          </p:cNvPr>
          <p:cNvSpPr/>
          <p:nvPr/>
        </p:nvSpPr>
        <p:spPr>
          <a:xfrm>
            <a:off x="1204077" y="2004267"/>
            <a:ext cx="7238418" cy="5304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ARM-Repeats</a:t>
            </a:r>
          </a:p>
        </p:txBody>
      </p:sp>
    </p:spTree>
    <p:extLst>
      <p:ext uri="{BB962C8B-B14F-4D97-AF65-F5344CB8AC3E}">
        <p14:creationId xmlns:p14="http://schemas.microsoft.com/office/powerpoint/2010/main" val="654675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49CE7BE2-3D7A-A264-B04E-0666D28BD311}"/>
              </a:ext>
            </a:extLst>
          </p:cNvPr>
          <p:cNvSpPr/>
          <p:nvPr/>
        </p:nvSpPr>
        <p:spPr>
          <a:xfrm>
            <a:off x="4232834" y="3842792"/>
            <a:ext cx="2540643" cy="2561100"/>
          </a:xfrm>
          <a:prstGeom prst="ellipse">
            <a:avLst/>
          </a:prstGeom>
          <a:solidFill>
            <a:schemeClr val="tx1">
              <a:lumMod val="75000"/>
              <a:lumOff val="25000"/>
              <a:alpha val="14902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A338C49-6341-7358-7DFB-A273207E7513}"/>
              </a:ext>
            </a:extLst>
          </p:cNvPr>
          <p:cNvSpPr/>
          <p:nvPr/>
        </p:nvSpPr>
        <p:spPr>
          <a:xfrm>
            <a:off x="964939" y="985358"/>
            <a:ext cx="2879200" cy="2744784"/>
          </a:xfrm>
          <a:prstGeom prst="ellipse">
            <a:avLst/>
          </a:prstGeom>
          <a:solidFill>
            <a:srgbClr val="13501B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684930-4E17-5147-A210-E20C3EF720A1}"/>
              </a:ext>
            </a:extLst>
          </p:cNvPr>
          <p:cNvCxnSpPr>
            <a:cxnSpLocks/>
          </p:cNvCxnSpPr>
          <p:nvPr/>
        </p:nvCxnSpPr>
        <p:spPr>
          <a:xfrm flipV="1">
            <a:off x="827590" y="1755341"/>
            <a:ext cx="7922782" cy="34416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E530E74-CB4F-2A6A-0A67-00D98682C573}"/>
              </a:ext>
            </a:extLst>
          </p:cNvPr>
          <p:cNvCxnSpPr>
            <a:cxnSpLocks/>
          </p:cNvCxnSpPr>
          <p:nvPr/>
        </p:nvCxnSpPr>
        <p:spPr>
          <a:xfrm>
            <a:off x="3264060" y="4126372"/>
            <a:ext cx="1522072" cy="11574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4F04FB-0D5B-474D-0657-B04B7B498BD1}"/>
              </a:ext>
            </a:extLst>
          </p:cNvPr>
          <p:cNvCxnSpPr>
            <a:cxnSpLocks/>
          </p:cNvCxnSpPr>
          <p:nvPr/>
        </p:nvCxnSpPr>
        <p:spPr>
          <a:xfrm>
            <a:off x="3640238" y="3970114"/>
            <a:ext cx="2314756" cy="10675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0F60FB-B1F0-4F2E-5E2E-5F5A10A12753}"/>
              </a:ext>
            </a:extLst>
          </p:cNvPr>
          <p:cNvCxnSpPr/>
          <p:nvPr/>
        </p:nvCxnSpPr>
        <p:spPr>
          <a:xfrm flipV="1">
            <a:off x="1950334" y="3463722"/>
            <a:ext cx="520861" cy="12413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0D334E-B4E4-4B42-7084-2BE4E73EAEE3}"/>
              </a:ext>
            </a:extLst>
          </p:cNvPr>
          <p:cNvCxnSpPr/>
          <p:nvPr/>
        </p:nvCxnSpPr>
        <p:spPr>
          <a:xfrm flipH="1" flipV="1">
            <a:off x="1953227" y="2268636"/>
            <a:ext cx="590309" cy="10098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128FDF-662E-63C3-6B1A-1BCB195B884B}"/>
              </a:ext>
            </a:extLst>
          </p:cNvPr>
          <p:cNvCxnSpPr>
            <a:cxnSpLocks/>
          </p:cNvCxnSpPr>
          <p:nvPr/>
        </p:nvCxnSpPr>
        <p:spPr>
          <a:xfrm flipV="1">
            <a:off x="2471195" y="1816704"/>
            <a:ext cx="669884" cy="16563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0A656-B778-6379-96F9-536B33D10EF3}"/>
              </a:ext>
            </a:extLst>
          </p:cNvPr>
          <p:cNvCxnSpPr>
            <a:cxnSpLocks/>
          </p:cNvCxnSpPr>
          <p:nvPr/>
        </p:nvCxnSpPr>
        <p:spPr>
          <a:xfrm flipH="1" flipV="1">
            <a:off x="2324331" y="1795521"/>
            <a:ext cx="453593" cy="9187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5A0122-057C-1D74-CE16-1783AE5C08DE}"/>
              </a:ext>
            </a:extLst>
          </p:cNvPr>
          <p:cNvCxnSpPr>
            <a:cxnSpLocks/>
          </p:cNvCxnSpPr>
          <p:nvPr/>
        </p:nvCxnSpPr>
        <p:spPr>
          <a:xfrm flipV="1">
            <a:off x="5214395" y="1365034"/>
            <a:ext cx="382328" cy="19105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627DC8-DCDA-6334-07E4-81D7BA9CA14B}"/>
              </a:ext>
            </a:extLst>
          </p:cNvPr>
          <p:cNvCxnSpPr>
            <a:cxnSpLocks/>
          </p:cNvCxnSpPr>
          <p:nvPr/>
        </p:nvCxnSpPr>
        <p:spPr>
          <a:xfrm flipH="1" flipV="1">
            <a:off x="4626980" y="2021361"/>
            <a:ext cx="708949" cy="6350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75215DC-6700-A93C-7F48-BABFBDE5FA5F}"/>
              </a:ext>
            </a:extLst>
          </p:cNvPr>
          <p:cNvCxnSpPr>
            <a:cxnSpLocks/>
          </p:cNvCxnSpPr>
          <p:nvPr/>
        </p:nvCxnSpPr>
        <p:spPr>
          <a:xfrm flipH="1" flipV="1">
            <a:off x="4864262" y="1594412"/>
            <a:ext cx="564265" cy="6742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5F58FA-EB04-459A-151C-19F4C34D14D4}"/>
              </a:ext>
            </a:extLst>
          </p:cNvPr>
          <p:cNvCxnSpPr>
            <a:cxnSpLocks/>
          </p:cNvCxnSpPr>
          <p:nvPr/>
        </p:nvCxnSpPr>
        <p:spPr>
          <a:xfrm flipV="1">
            <a:off x="7413585" y="1495191"/>
            <a:ext cx="893132" cy="831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40578D7-2FF4-281A-97D8-A6A1ECE5A759}"/>
              </a:ext>
            </a:extLst>
          </p:cNvPr>
          <p:cNvCxnSpPr>
            <a:cxnSpLocks/>
          </p:cNvCxnSpPr>
          <p:nvPr/>
        </p:nvCxnSpPr>
        <p:spPr>
          <a:xfrm>
            <a:off x="7413585" y="2337856"/>
            <a:ext cx="1226916" cy="2027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1A60A13-B181-6174-C145-CD784F8203F8}"/>
              </a:ext>
            </a:extLst>
          </p:cNvPr>
          <p:cNvSpPr txBox="1"/>
          <p:nvPr/>
        </p:nvSpPr>
        <p:spPr>
          <a:xfrm>
            <a:off x="1297087" y="2516604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Rhodophyta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5E415D-C8A3-B85B-3744-09054A6296A8}"/>
              </a:ext>
            </a:extLst>
          </p:cNvPr>
          <p:cNvSpPr txBox="1"/>
          <p:nvPr/>
        </p:nvSpPr>
        <p:spPr>
          <a:xfrm>
            <a:off x="1640162" y="1935605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Chlorophyta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477B01-461E-9542-3592-BD8988DD3630}"/>
              </a:ext>
            </a:extLst>
          </p:cNvPr>
          <p:cNvSpPr txBox="1"/>
          <p:nvPr/>
        </p:nvSpPr>
        <p:spPr>
          <a:xfrm>
            <a:off x="2914640" y="220185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Streptophyta</a:t>
            </a:r>
            <a:endParaRPr lang="en-US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F78256-4004-5551-9211-7CCE7288B698}"/>
              </a:ext>
            </a:extLst>
          </p:cNvPr>
          <p:cNvSpPr txBox="1"/>
          <p:nvPr/>
        </p:nvSpPr>
        <p:spPr>
          <a:xfrm>
            <a:off x="4431837" y="4871105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Metamonada</a:t>
            </a:r>
            <a:endParaRPr lang="en-US" sz="1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9B8D34-BE77-4494-4F8B-E76F9BAA6F7E}"/>
              </a:ext>
            </a:extLst>
          </p:cNvPr>
          <p:cNvSpPr txBox="1"/>
          <p:nvPr/>
        </p:nvSpPr>
        <p:spPr>
          <a:xfrm>
            <a:off x="5346342" y="4514586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Discoba</a:t>
            </a:r>
            <a:endParaRPr lang="en-US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03BD206-D1E4-D1E9-338B-BF91A29DF7D7}"/>
              </a:ext>
            </a:extLst>
          </p:cNvPr>
          <p:cNvSpPr/>
          <p:nvPr/>
        </p:nvSpPr>
        <p:spPr>
          <a:xfrm>
            <a:off x="3980696" y="619703"/>
            <a:ext cx="2711368" cy="2394003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C06168-AEA9-95AA-DD43-2229E5E550AF}"/>
              </a:ext>
            </a:extLst>
          </p:cNvPr>
          <p:cNvSpPr txBox="1"/>
          <p:nvPr/>
        </p:nvSpPr>
        <p:spPr>
          <a:xfrm>
            <a:off x="4369445" y="222786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Rhizaria</a:t>
            </a:r>
            <a:endParaRPr lang="en-US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799F08-E74C-B91B-346F-A2F15042E973}"/>
              </a:ext>
            </a:extLst>
          </p:cNvPr>
          <p:cNvSpPr txBox="1"/>
          <p:nvPr/>
        </p:nvSpPr>
        <p:spPr>
          <a:xfrm>
            <a:off x="4426799" y="1711200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Alveolata</a:t>
            </a:r>
            <a:endParaRPr lang="en-US" sz="1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1FC45A3-B10C-86D9-3C08-3368BDFEFA88}"/>
              </a:ext>
            </a:extLst>
          </p:cNvPr>
          <p:cNvSpPr txBox="1"/>
          <p:nvPr/>
        </p:nvSpPr>
        <p:spPr>
          <a:xfrm>
            <a:off x="5451361" y="187773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Stramenopiles</a:t>
            </a:r>
            <a:endParaRPr lang="en-US" sz="100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EDE6128-A97D-F354-F3EB-732F8EBED4C9}"/>
              </a:ext>
            </a:extLst>
          </p:cNvPr>
          <p:cNvSpPr/>
          <p:nvPr/>
        </p:nvSpPr>
        <p:spPr>
          <a:xfrm>
            <a:off x="6758736" y="623104"/>
            <a:ext cx="3606791" cy="3347010"/>
          </a:xfrm>
          <a:prstGeom prst="ellipse">
            <a:avLst/>
          </a:prstGeom>
          <a:solidFill>
            <a:schemeClr val="tx2">
              <a:lumMod val="90000"/>
              <a:lumOff val="1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8E284C8-3B96-4CEE-1E84-B93AFD61A8C7}"/>
              </a:ext>
            </a:extLst>
          </p:cNvPr>
          <p:cNvSpPr txBox="1"/>
          <p:nvPr/>
        </p:nvSpPr>
        <p:spPr>
          <a:xfrm>
            <a:off x="7563205" y="805356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Amorphea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137989-C7E0-D1D5-7267-5E68A2F06221}"/>
              </a:ext>
            </a:extLst>
          </p:cNvPr>
          <p:cNvSpPr txBox="1"/>
          <p:nvPr/>
        </p:nvSpPr>
        <p:spPr>
          <a:xfrm>
            <a:off x="4382642" y="743453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EF1871-B793-1C63-CAA9-DC21D3D0517D}"/>
              </a:ext>
            </a:extLst>
          </p:cNvPr>
          <p:cNvSpPr txBox="1"/>
          <p:nvPr/>
        </p:nvSpPr>
        <p:spPr>
          <a:xfrm>
            <a:off x="1440327" y="1386009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Archaeplastida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0443472-EFFA-924E-2D90-860BFD89AA42}"/>
              </a:ext>
            </a:extLst>
          </p:cNvPr>
          <p:cNvSpPr txBox="1"/>
          <p:nvPr/>
        </p:nvSpPr>
        <p:spPr>
          <a:xfrm>
            <a:off x="4331824" y="5788515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Excavata</a:t>
            </a:r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7C1CEC9-22D5-7906-4986-27EB4D75944C}"/>
              </a:ext>
            </a:extLst>
          </p:cNvPr>
          <p:cNvCxnSpPr>
            <a:cxnSpLocks/>
          </p:cNvCxnSpPr>
          <p:nvPr/>
        </p:nvCxnSpPr>
        <p:spPr>
          <a:xfrm flipV="1">
            <a:off x="2047996" y="4487545"/>
            <a:ext cx="7900" cy="1201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2F918D0-9A74-158A-0654-2F40ADB4C191}"/>
              </a:ext>
            </a:extLst>
          </p:cNvPr>
          <p:cNvSpPr txBox="1"/>
          <p:nvPr/>
        </p:nvSpPr>
        <p:spPr>
          <a:xfrm>
            <a:off x="1337418" y="5685077"/>
            <a:ext cx="1559327" cy="40011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Primary Endosymbiosis</a:t>
            </a:r>
          </a:p>
          <a:p>
            <a:pPr algn="ctr"/>
            <a:r>
              <a:rPr lang="en-US" sz="1000" dirty="0"/>
              <a:t>Event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263FC4B-11FB-AE11-94D0-C56410F6B5D9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1208943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8D79DB5-79B7-7287-8E67-9E20E671C247}"/>
              </a:ext>
            </a:extLst>
          </p:cNvPr>
          <p:cNvSpPr txBox="1"/>
          <p:nvPr/>
        </p:nvSpPr>
        <p:spPr>
          <a:xfrm>
            <a:off x="2709042" y="187638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DA35436-5D6C-6CC7-3984-4E3E8E8DB21A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522281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0183B61-BEF5-40E3-78FB-F86D5DEE990A}"/>
              </a:ext>
            </a:extLst>
          </p:cNvPr>
          <p:cNvCxnSpPr>
            <a:cxnSpLocks/>
          </p:cNvCxnSpPr>
          <p:nvPr/>
        </p:nvCxnSpPr>
        <p:spPr>
          <a:xfrm flipH="1">
            <a:off x="5604615" y="4718441"/>
            <a:ext cx="1418050" cy="325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742E1DD4-8213-3370-6D14-1CED41C2A339}"/>
              </a:ext>
            </a:extLst>
          </p:cNvPr>
          <p:cNvSpPr txBox="1"/>
          <p:nvPr/>
        </p:nvSpPr>
        <p:spPr>
          <a:xfrm>
            <a:off x="7027640" y="4412379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709B0C-E3BF-673D-7A02-B29DD8D457BD}"/>
              </a:ext>
            </a:extLst>
          </p:cNvPr>
          <p:cNvCxnSpPr/>
          <p:nvPr/>
        </p:nvCxnSpPr>
        <p:spPr>
          <a:xfrm>
            <a:off x="5505207" y="4831588"/>
            <a:ext cx="122676" cy="4288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0839AEC-4941-814F-B53B-5AF3D37489C3}"/>
              </a:ext>
            </a:extLst>
          </p:cNvPr>
          <p:cNvSpPr txBox="1"/>
          <p:nvPr/>
        </p:nvSpPr>
        <p:spPr>
          <a:xfrm>
            <a:off x="5571083" y="5127767"/>
            <a:ext cx="889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Euglena </a:t>
            </a:r>
            <a:r>
              <a:rPr lang="en-US" sz="1000" i="1" dirty="0" err="1"/>
              <a:t>gracilis</a:t>
            </a:r>
            <a:endParaRPr lang="en-US" sz="1000" i="1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072B39-108E-1C4C-F778-868EB6594EB0}"/>
              </a:ext>
            </a:extLst>
          </p:cNvPr>
          <p:cNvCxnSpPr>
            <a:cxnSpLocks/>
          </p:cNvCxnSpPr>
          <p:nvPr/>
        </p:nvCxnSpPr>
        <p:spPr>
          <a:xfrm flipV="1">
            <a:off x="5059694" y="1456969"/>
            <a:ext cx="235361" cy="3597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D908F6D-DF17-29FA-6A67-F88FC550665C}"/>
              </a:ext>
            </a:extLst>
          </p:cNvPr>
          <p:cNvCxnSpPr>
            <a:cxnSpLocks/>
          </p:cNvCxnSpPr>
          <p:nvPr/>
        </p:nvCxnSpPr>
        <p:spPr>
          <a:xfrm flipH="1" flipV="1">
            <a:off x="4674636" y="1371358"/>
            <a:ext cx="189626" cy="2230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F3222DB-5B07-8159-07E2-BE543CD2384E}"/>
              </a:ext>
            </a:extLst>
          </p:cNvPr>
          <p:cNvSpPr txBox="1"/>
          <p:nvPr/>
        </p:nvSpPr>
        <p:spPr>
          <a:xfrm>
            <a:off x="4822125" y="1269802"/>
            <a:ext cx="664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Ciliates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E048B31-E4BD-CCC5-80B9-01E0AF5B079B}"/>
              </a:ext>
            </a:extLst>
          </p:cNvPr>
          <p:cNvCxnSpPr/>
          <p:nvPr/>
        </p:nvCxnSpPr>
        <p:spPr>
          <a:xfrm flipV="1">
            <a:off x="5527064" y="1483064"/>
            <a:ext cx="534363" cy="2724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4745E5F-8204-2FA4-BFA1-FAB2645BD84F}"/>
              </a:ext>
            </a:extLst>
          </p:cNvPr>
          <p:cNvSpPr txBox="1"/>
          <p:nvPr/>
        </p:nvSpPr>
        <p:spPr>
          <a:xfrm>
            <a:off x="5734844" y="1279642"/>
            <a:ext cx="8339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Ochrophyta</a:t>
            </a:r>
            <a:endParaRPr lang="en-US" sz="1000" i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F3CC3FF-C442-F47B-76B2-E1C765990FD6}"/>
              </a:ext>
            </a:extLst>
          </p:cNvPr>
          <p:cNvSpPr txBox="1"/>
          <p:nvPr/>
        </p:nvSpPr>
        <p:spPr>
          <a:xfrm>
            <a:off x="7627725" y="250390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Opisthokonta</a:t>
            </a:r>
            <a:endParaRPr lang="en-US" sz="10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2ECF741-7774-753C-42F7-3551A5D8CDD0}"/>
              </a:ext>
            </a:extLst>
          </p:cNvPr>
          <p:cNvSpPr txBox="1"/>
          <p:nvPr/>
        </p:nvSpPr>
        <p:spPr>
          <a:xfrm>
            <a:off x="8287213" y="1946454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Breviates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DEF4A3A-B4CB-7BB2-6B61-ABA2F61241C6}"/>
              </a:ext>
            </a:extLst>
          </p:cNvPr>
          <p:cNvSpPr txBox="1"/>
          <p:nvPr/>
        </p:nvSpPr>
        <p:spPr>
          <a:xfrm>
            <a:off x="7044192" y="1591267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Apusomonada</a:t>
            </a:r>
            <a:endParaRPr lang="en-US" sz="1000" dirty="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1D777A7-C7C0-DF09-95F0-191014BB451F}"/>
              </a:ext>
            </a:extLst>
          </p:cNvPr>
          <p:cNvCxnSpPr/>
          <p:nvPr/>
        </p:nvCxnSpPr>
        <p:spPr>
          <a:xfrm>
            <a:off x="6767229" y="2616288"/>
            <a:ext cx="2238577" cy="9226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20F8CCC3-791C-A50E-CA00-652B564E6445}"/>
              </a:ext>
            </a:extLst>
          </p:cNvPr>
          <p:cNvSpPr txBox="1"/>
          <p:nvPr/>
        </p:nvSpPr>
        <p:spPr>
          <a:xfrm>
            <a:off x="8128343" y="3444666"/>
            <a:ext cx="1877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Amoebozoa</a:t>
            </a:r>
          </a:p>
        </p:txBody>
      </p:sp>
    </p:spTree>
    <p:extLst>
      <p:ext uri="{BB962C8B-B14F-4D97-AF65-F5344CB8AC3E}">
        <p14:creationId xmlns:p14="http://schemas.microsoft.com/office/powerpoint/2010/main" val="3186843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pattern of colorful umbrellas&#10;&#10;AI-generated content may be incorrect.">
            <a:extLst>
              <a:ext uri="{FF2B5EF4-FFF2-40B4-BE49-F238E27FC236}">
                <a16:creationId xmlns:a16="http://schemas.microsoft.com/office/drawing/2014/main" id="{B9D1BC98-ED31-33DE-9379-B4A64FC8B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" y="186678"/>
            <a:ext cx="11430599" cy="64297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8C6F74-6BF4-2FD9-B0D5-695E639C91FC}"/>
              </a:ext>
            </a:extLst>
          </p:cNvPr>
          <p:cNvSpPr txBox="1"/>
          <p:nvPr/>
        </p:nvSpPr>
        <p:spPr>
          <a:xfrm>
            <a:off x="3598127" y="576854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Opisthokonta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3945FE-ABDC-0534-9C29-1DB55F9C8DC4}"/>
              </a:ext>
            </a:extLst>
          </p:cNvPr>
          <p:cNvSpPr txBox="1"/>
          <p:nvPr/>
        </p:nvSpPr>
        <p:spPr>
          <a:xfrm>
            <a:off x="2479288" y="1613918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46839F-68A6-7935-13FE-2276EC030D94}"/>
              </a:ext>
            </a:extLst>
          </p:cNvPr>
          <p:cNvSpPr txBox="1"/>
          <p:nvPr/>
        </p:nvSpPr>
        <p:spPr>
          <a:xfrm>
            <a:off x="2416098" y="271788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53D199-A107-BD9D-C7F7-ACDDC0A86559}"/>
              </a:ext>
            </a:extLst>
          </p:cNvPr>
          <p:cNvSpPr txBox="1"/>
          <p:nvPr/>
        </p:nvSpPr>
        <p:spPr>
          <a:xfrm>
            <a:off x="2092712" y="3558656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0FB732-288B-11E0-E364-FDDCBB5156B3}"/>
              </a:ext>
            </a:extLst>
          </p:cNvPr>
          <p:cNvSpPr txBox="1"/>
          <p:nvPr/>
        </p:nvSpPr>
        <p:spPr>
          <a:xfrm>
            <a:off x="2587083" y="466713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4C0F50-F4AC-DD7D-8B61-A46595B4889F}"/>
              </a:ext>
            </a:extLst>
          </p:cNvPr>
          <p:cNvSpPr txBox="1"/>
          <p:nvPr/>
        </p:nvSpPr>
        <p:spPr>
          <a:xfrm>
            <a:off x="3289610" y="5771110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1D1DF6-6073-EC11-EF7E-511C628EE4E1}"/>
              </a:ext>
            </a:extLst>
          </p:cNvPr>
          <p:cNvSpPr txBox="1"/>
          <p:nvPr/>
        </p:nvSpPr>
        <p:spPr>
          <a:xfrm>
            <a:off x="5220513" y="6250612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56A964-07FC-271D-5DA5-43F438500EE1}"/>
              </a:ext>
            </a:extLst>
          </p:cNvPr>
          <p:cNvSpPr txBox="1"/>
          <p:nvPr/>
        </p:nvSpPr>
        <p:spPr>
          <a:xfrm>
            <a:off x="8517557" y="327072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8FCB63-E832-66F1-1D6C-258637972C49}"/>
              </a:ext>
            </a:extLst>
          </p:cNvPr>
          <p:cNvSpPr txBox="1"/>
          <p:nvPr/>
        </p:nvSpPr>
        <p:spPr>
          <a:xfrm>
            <a:off x="5220513" y="241610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4D2E3A-EDA5-67F8-8578-51E9DC1D0650}"/>
              </a:ext>
            </a:extLst>
          </p:cNvPr>
          <p:cNvSpPr txBox="1"/>
          <p:nvPr/>
        </p:nvSpPr>
        <p:spPr>
          <a:xfrm>
            <a:off x="6904347" y="576854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Amoebozoa</a:t>
            </a:r>
          </a:p>
        </p:txBody>
      </p:sp>
    </p:spTree>
    <p:extLst>
      <p:ext uri="{BB962C8B-B14F-4D97-AF65-F5344CB8AC3E}">
        <p14:creationId xmlns:p14="http://schemas.microsoft.com/office/powerpoint/2010/main" val="817326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C2E62E3D-30E5-F436-C535-D74C6B528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creen&#10;&#10;AI-generated content may be incorrect.">
            <a:extLst>
              <a:ext uri="{FF2B5EF4-FFF2-40B4-BE49-F238E27FC236}">
                <a16:creationId xmlns:a16="http://schemas.microsoft.com/office/drawing/2014/main" id="{1ADE7048-3C8A-D3F2-3B55-04C99F204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15" y="342796"/>
            <a:ext cx="10973170" cy="6172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F7910-6947-9FFB-71F7-7441A57F7FFD}"/>
              </a:ext>
            </a:extLst>
          </p:cNvPr>
          <p:cNvSpPr txBox="1"/>
          <p:nvPr/>
        </p:nvSpPr>
        <p:spPr>
          <a:xfrm>
            <a:off x="7619999" y="512982"/>
            <a:ext cx="572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SIN1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AC4D07-2688-7DFA-1540-0E72CA9BE7CC}"/>
              </a:ext>
            </a:extLst>
          </p:cNvPr>
          <p:cNvSpPr txBox="1"/>
          <p:nvPr/>
        </p:nvSpPr>
        <p:spPr>
          <a:xfrm>
            <a:off x="8192428" y="512982"/>
            <a:ext cx="6319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RICTOR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902974-A3A6-BED8-A20B-E0E8EAB7713A}"/>
              </a:ext>
            </a:extLst>
          </p:cNvPr>
          <p:cNvSpPr txBox="1"/>
          <p:nvPr/>
        </p:nvSpPr>
        <p:spPr>
          <a:xfrm>
            <a:off x="8764857" y="512981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RAPTOR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FD3BAE-5A5B-A99E-E915-E9ECE0B72AD9}"/>
              </a:ext>
            </a:extLst>
          </p:cNvPr>
          <p:cNvSpPr txBox="1"/>
          <p:nvPr/>
        </p:nvSpPr>
        <p:spPr>
          <a:xfrm>
            <a:off x="9337286" y="512981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LST8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DA86A-87DD-7451-61EB-7166436E53E1}"/>
              </a:ext>
            </a:extLst>
          </p:cNvPr>
          <p:cNvSpPr txBox="1"/>
          <p:nvPr/>
        </p:nvSpPr>
        <p:spPr>
          <a:xfrm>
            <a:off x="9909715" y="512980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</a:t>
            </a:r>
          </a:p>
        </p:txBody>
      </p:sp>
    </p:spTree>
    <p:extLst>
      <p:ext uri="{BB962C8B-B14F-4D97-AF65-F5344CB8AC3E}">
        <p14:creationId xmlns:p14="http://schemas.microsoft.com/office/powerpoint/2010/main" val="866608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578029F-46CE-4134-F414-0EF3C38549E9}"/>
              </a:ext>
            </a:extLst>
          </p:cNvPr>
          <p:cNvSpPr/>
          <p:nvPr/>
        </p:nvSpPr>
        <p:spPr>
          <a:xfrm>
            <a:off x="7686910" y="1691275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500FA91-B64F-7FCD-3667-964BF2912CD5}"/>
              </a:ext>
            </a:extLst>
          </p:cNvPr>
          <p:cNvSpPr/>
          <p:nvPr/>
        </p:nvSpPr>
        <p:spPr>
          <a:xfrm>
            <a:off x="7025270" y="1179104"/>
            <a:ext cx="2297151" cy="1553737"/>
          </a:xfrm>
          <a:prstGeom prst="ellipse">
            <a:avLst/>
          </a:prstGeom>
          <a:solidFill>
            <a:srgbClr val="A585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DD5173A-E163-8175-6D2F-9BF893C7EDA6}"/>
              </a:ext>
            </a:extLst>
          </p:cNvPr>
          <p:cNvSpPr/>
          <p:nvPr/>
        </p:nvSpPr>
        <p:spPr>
          <a:xfrm>
            <a:off x="7040156" y="2302428"/>
            <a:ext cx="1457093" cy="988741"/>
          </a:xfrm>
          <a:prstGeom prst="ellipse">
            <a:avLst/>
          </a:prstGeom>
          <a:solidFill>
            <a:srgbClr val="8C6F8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292D2D0-E69B-CE3C-0852-B23EB9DE5AD6}"/>
              </a:ext>
            </a:extLst>
          </p:cNvPr>
          <p:cNvSpPr/>
          <p:nvPr/>
        </p:nvSpPr>
        <p:spPr>
          <a:xfrm>
            <a:off x="8471212" y="3910368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D20698-87CA-5D89-B734-F59B0F8DF079}"/>
              </a:ext>
            </a:extLst>
          </p:cNvPr>
          <p:cNvSpPr txBox="1"/>
          <p:nvPr/>
        </p:nvSpPr>
        <p:spPr>
          <a:xfrm>
            <a:off x="7389543" y="1610285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E2F1-0071-CB85-1D29-04995EE4AB48}"/>
              </a:ext>
            </a:extLst>
          </p:cNvPr>
          <p:cNvSpPr txBox="1"/>
          <p:nvPr/>
        </p:nvSpPr>
        <p:spPr>
          <a:xfrm>
            <a:off x="7040155" y="2561876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B8D4E9-71D3-C9A9-75D9-94E8EEAD1DD4}"/>
              </a:ext>
            </a:extLst>
          </p:cNvPr>
          <p:cNvSpPr txBox="1"/>
          <p:nvPr/>
        </p:nvSpPr>
        <p:spPr>
          <a:xfrm>
            <a:off x="8471212" y="4122979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6C7CB2-BFFD-D669-5041-D1946E9325F2}"/>
              </a:ext>
            </a:extLst>
          </p:cNvPr>
          <p:cNvSpPr txBox="1"/>
          <p:nvPr/>
        </p:nvSpPr>
        <p:spPr>
          <a:xfrm>
            <a:off x="8958148" y="2460172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15D1F11-0B88-5EE2-65B8-AE213E500FA7}"/>
              </a:ext>
            </a:extLst>
          </p:cNvPr>
          <p:cNvSpPr/>
          <p:nvPr/>
        </p:nvSpPr>
        <p:spPr>
          <a:xfrm>
            <a:off x="1033381" y="1665249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E886213-4823-451D-B7B8-2090F423473E}"/>
              </a:ext>
            </a:extLst>
          </p:cNvPr>
          <p:cNvSpPr/>
          <p:nvPr/>
        </p:nvSpPr>
        <p:spPr>
          <a:xfrm>
            <a:off x="1817683" y="3884342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EBE99D-011B-76E6-99D3-D2997FA61C74}"/>
              </a:ext>
            </a:extLst>
          </p:cNvPr>
          <p:cNvSpPr txBox="1"/>
          <p:nvPr/>
        </p:nvSpPr>
        <p:spPr>
          <a:xfrm>
            <a:off x="1817683" y="4096953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BE3EA0-30DF-303B-7F01-2D2C0C0A8427}"/>
              </a:ext>
            </a:extLst>
          </p:cNvPr>
          <p:cNvSpPr txBox="1"/>
          <p:nvPr/>
        </p:nvSpPr>
        <p:spPr>
          <a:xfrm>
            <a:off x="2304619" y="2434146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648B234-C83C-E6A4-DBD6-A0E043C80128}"/>
              </a:ext>
            </a:extLst>
          </p:cNvPr>
          <p:cNvSpPr/>
          <p:nvPr/>
        </p:nvSpPr>
        <p:spPr>
          <a:xfrm>
            <a:off x="7468" y="1326124"/>
            <a:ext cx="2297151" cy="1553737"/>
          </a:xfrm>
          <a:prstGeom prst="ellipse">
            <a:avLst/>
          </a:prstGeom>
          <a:solidFill>
            <a:srgbClr val="586D3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472347-4D6C-B860-16F3-9D3420643693}"/>
              </a:ext>
            </a:extLst>
          </p:cNvPr>
          <p:cNvSpPr txBox="1"/>
          <p:nvPr/>
        </p:nvSpPr>
        <p:spPr>
          <a:xfrm>
            <a:off x="412629" y="1782701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DF4047-5565-39EC-C11F-E8D16E1BDA02}"/>
              </a:ext>
            </a:extLst>
          </p:cNvPr>
          <p:cNvSpPr txBox="1"/>
          <p:nvPr/>
        </p:nvSpPr>
        <p:spPr>
          <a:xfrm>
            <a:off x="349405" y="89210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 Complex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D7C9D7-10C9-5B90-FF84-BCD566915580}"/>
              </a:ext>
            </a:extLst>
          </p:cNvPr>
          <p:cNvSpPr txBox="1"/>
          <p:nvPr/>
        </p:nvSpPr>
        <p:spPr>
          <a:xfrm>
            <a:off x="7166520" y="89209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 Complex 2</a:t>
            </a:r>
          </a:p>
        </p:txBody>
      </p:sp>
    </p:spTree>
    <p:extLst>
      <p:ext uri="{BB962C8B-B14F-4D97-AF65-F5344CB8AC3E}">
        <p14:creationId xmlns:p14="http://schemas.microsoft.com/office/powerpoint/2010/main" val="243083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5D20698-87CA-5D89-B734-F59B0F8DF079}"/>
              </a:ext>
            </a:extLst>
          </p:cNvPr>
          <p:cNvSpPr txBox="1"/>
          <p:nvPr/>
        </p:nvSpPr>
        <p:spPr>
          <a:xfrm>
            <a:off x="6096000" y="1697912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472347-4D6C-B860-16F3-9D3420643693}"/>
              </a:ext>
            </a:extLst>
          </p:cNvPr>
          <p:cNvSpPr txBox="1"/>
          <p:nvPr/>
        </p:nvSpPr>
        <p:spPr>
          <a:xfrm>
            <a:off x="3710137" y="1697911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46140B3-A1BC-F69B-C948-E4B6915E8D7C}"/>
              </a:ext>
            </a:extLst>
          </p:cNvPr>
          <p:cNvSpPr/>
          <p:nvPr/>
        </p:nvSpPr>
        <p:spPr>
          <a:xfrm>
            <a:off x="2604785" y="1599061"/>
            <a:ext cx="4033587" cy="3659878"/>
          </a:xfrm>
          <a:prstGeom prst="ellipse">
            <a:avLst/>
          </a:prstGeom>
          <a:solidFill>
            <a:schemeClr val="accent1">
              <a:alpha val="4383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BD65DEC-AA55-EDD1-56DB-DE05C56701E6}"/>
              </a:ext>
            </a:extLst>
          </p:cNvPr>
          <p:cNvSpPr/>
          <p:nvPr/>
        </p:nvSpPr>
        <p:spPr>
          <a:xfrm>
            <a:off x="4914348" y="1607632"/>
            <a:ext cx="3876383" cy="3651307"/>
          </a:xfrm>
          <a:prstGeom prst="ellipse">
            <a:avLst/>
          </a:prstGeom>
          <a:solidFill>
            <a:srgbClr val="FF0000">
              <a:alpha val="4383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87C546-5E33-521D-6D4F-05DADC9377F8}"/>
              </a:ext>
            </a:extLst>
          </p:cNvPr>
          <p:cNvSpPr txBox="1"/>
          <p:nvPr/>
        </p:nvSpPr>
        <p:spPr>
          <a:xfrm>
            <a:off x="4921854" y="3106935"/>
            <a:ext cx="17653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Mixotrophs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Heterotrophs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Non-Plastid Parasites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7257B6-A976-DFCF-8B34-B5C6E67883B4}"/>
              </a:ext>
            </a:extLst>
          </p:cNvPr>
          <p:cNvSpPr txBox="1"/>
          <p:nvPr/>
        </p:nvSpPr>
        <p:spPr>
          <a:xfrm>
            <a:off x="821417" y="3075056"/>
            <a:ext cx="2097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Endosymbionts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B0B40-C225-5689-8789-56496B0E1DF3}"/>
              </a:ext>
            </a:extLst>
          </p:cNvPr>
          <p:cNvSpPr txBox="1"/>
          <p:nvPr/>
        </p:nvSpPr>
        <p:spPr>
          <a:xfrm>
            <a:off x="7020048" y="3083600"/>
            <a:ext cx="1573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Ciliates*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2D38BB-03DF-485C-238F-C321DA381B8A}"/>
              </a:ext>
            </a:extLst>
          </p:cNvPr>
          <p:cNvSpPr txBox="1"/>
          <p:nvPr/>
        </p:nvSpPr>
        <p:spPr>
          <a:xfrm>
            <a:off x="141514" y="5899925"/>
            <a:ext cx="1992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*Contains both heterotrophs and parasites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9455028-A4B3-0DE2-1E76-B2FDFE5766D1}"/>
              </a:ext>
            </a:extLst>
          </p:cNvPr>
          <p:cNvSpPr/>
          <p:nvPr/>
        </p:nvSpPr>
        <p:spPr>
          <a:xfrm>
            <a:off x="3594187" y="2247526"/>
            <a:ext cx="1765340" cy="849640"/>
          </a:xfrm>
          <a:prstGeom prst="ellipse">
            <a:avLst/>
          </a:prstGeom>
          <a:solidFill>
            <a:srgbClr val="A58537">
              <a:alpha val="6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Autotrophs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D44C864-EBDA-BDCE-F3B4-23E5F0EB601B}"/>
              </a:ext>
            </a:extLst>
          </p:cNvPr>
          <p:cNvSpPr/>
          <p:nvPr/>
        </p:nvSpPr>
        <p:spPr>
          <a:xfrm>
            <a:off x="4111914" y="4759785"/>
            <a:ext cx="1226763" cy="1053360"/>
          </a:xfrm>
          <a:prstGeom prst="ellipse">
            <a:avLst/>
          </a:prstGeom>
          <a:solidFill>
            <a:schemeClr val="accent6">
              <a:lumMod val="60000"/>
              <a:lumOff val="40000"/>
              <a:alpha val="5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Plastid Parasites</a:t>
            </a:r>
          </a:p>
        </p:txBody>
      </p:sp>
    </p:spTree>
    <p:extLst>
      <p:ext uri="{BB962C8B-B14F-4D97-AF65-F5344CB8AC3E}">
        <p14:creationId xmlns:p14="http://schemas.microsoft.com/office/powerpoint/2010/main" val="300266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1D9AC8-F16E-678A-CBAC-628FC69C9749}"/>
              </a:ext>
            </a:extLst>
          </p:cNvPr>
          <p:cNvSpPr/>
          <p:nvPr/>
        </p:nvSpPr>
        <p:spPr>
          <a:xfrm>
            <a:off x="126380" y="676507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F3864C-1BB2-206A-A3EA-46E36C705E97}"/>
              </a:ext>
            </a:extLst>
          </p:cNvPr>
          <p:cNvSpPr/>
          <p:nvPr/>
        </p:nvSpPr>
        <p:spPr>
          <a:xfrm>
            <a:off x="2289717" y="676507"/>
            <a:ext cx="2371493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9D0AD3-45D5-D923-1D0E-E3E172DF30F2}"/>
              </a:ext>
            </a:extLst>
          </p:cNvPr>
          <p:cNvSpPr/>
          <p:nvPr/>
        </p:nvSpPr>
        <p:spPr>
          <a:xfrm>
            <a:off x="4661210" y="676506"/>
            <a:ext cx="188827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RasGEF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5EC7E2-69D1-4E88-B01E-F06FB2480F9E}"/>
              </a:ext>
            </a:extLst>
          </p:cNvPr>
          <p:cNvSpPr/>
          <p:nvPr/>
        </p:nvSpPr>
        <p:spPr>
          <a:xfrm>
            <a:off x="8712819" y="676507"/>
            <a:ext cx="347918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Phosphorylation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9623C3-7683-F64D-0AD5-EA733284BC4B}"/>
              </a:ext>
            </a:extLst>
          </p:cNvPr>
          <p:cNvSpPr/>
          <p:nvPr/>
        </p:nvSpPr>
        <p:spPr>
          <a:xfrm>
            <a:off x="6549481" y="676505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Domain5</a:t>
            </a:r>
            <a:r>
              <a:rPr lang="en-US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B3C3B7-5E76-1EA1-A8C9-5E779DE47910}"/>
              </a:ext>
            </a:extLst>
          </p:cNvPr>
          <p:cNvSpPr/>
          <p:nvPr/>
        </p:nvSpPr>
        <p:spPr>
          <a:xfrm>
            <a:off x="126380" y="1988630"/>
            <a:ext cx="8597586" cy="661639"/>
          </a:xfrm>
          <a:prstGeom prst="rect">
            <a:avLst/>
          </a:prstGeom>
          <a:solidFill>
            <a:srgbClr val="C2C1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ARM Repeats</a:t>
            </a:r>
          </a:p>
        </p:txBody>
      </p:sp>
    </p:spTree>
    <p:extLst>
      <p:ext uri="{BB962C8B-B14F-4D97-AF65-F5344CB8AC3E}">
        <p14:creationId xmlns:p14="http://schemas.microsoft.com/office/powerpoint/2010/main" val="3658140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8810</TotalTime>
  <Words>194</Words>
  <Application>Microsoft Macintosh PowerPoint</Application>
  <PresentationFormat>Widescreen</PresentationFormat>
  <Paragraphs>108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Dellaraam Pourkeramati</cp:lastModifiedBy>
  <cp:revision>25</cp:revision>
  <dcterms:created xsi:type="dcterms:W3CDTF">2025-03-18T16:01:18Z</dcterms:created>
  <dcterms:modified xsi:type="dcterms:W3CDTF">2025-05-06T22:54:11Z</dcterms:modified>
</cp:coreProperties>
</file>